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57" r:id="rId3"/>
    <p:sldId id="267" r:id="rId4"/>
    <p:sldId id="268" r:id="rId5"/>
    <p:sldId id="292" r:id="rId6"/>
    <p:sldId id="293" r:id="rId7"/>
    <p:sldId id="289" r:id="rId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83C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4C1A8A3-306A-4EB7-A6B1-4F7E0EB9C5D6}" styleName="Средний стиль 3 — акцент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EB344D84-9AFB-497E-A393-DC336BA19D2E}" styleName="Средний стиль 3 — акцент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353" autoAdjust="0"/>
  </p:normalViewPr>
  <p:slideViewPr>
    <p:cSldViewPr snapToGrid="0">
      <p:cViewPr>
        <p:scale>
          <a:sx n="70" d="100"/>
          <a:sy n="70" d="100"/>
        </p:scale>
        <p:origin x="501" y="14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682F5D-438D-4CF6-B935-B977D21A93FC}" type="datetimeFigureOut">
              <a:rPr lang="ru-RU" smtClean="0"/>
              <a:t>08.07.2026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B5EF606-84CF-46EA-8893-041BDFB43B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78023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C5EE2EB-08B1-43E1-B979-8A32EC76968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71AA570B-2704-48DB-8912-EC583B049FA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C8546E2-F21D-4D3E-810B-250EE69E4C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C6B0C-A556-454F-96BC-0CF0C000812C}" type="datetimeFigureOut">
              <a:rPr lang="ru-RU" smtClean="0"/>
              <a:t>08.07.2026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67891C9-55C9-4E46-9CDD-5EB22BA6DD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1F28478-1CA3-499B-B0C1-828A5FA44E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6DC657-1541-42A0-B31B-210D30C974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00933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3EB4E11-AE13-4297-AE39-3E241DD0B6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2A8B8378-E518-44D3-B3B1-D27B13B98FD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635AE4B-6D61-4F80-9A83-B6BBC9FE36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C6B0C-A556-454F-96BC-0CF0C000812C}" type="datetimeFigureOut">
              <a:rPr lang="ru-RU" smtClean="0"/>
              <a:t>08.07.2026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4625CE2-ADEB-4F9B-805E-CE9389A157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0E285C3-9C46-43BE-92E5-459E4E2F9F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6DC657-1541-42A0-B31B-210D30C974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04922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D7B061CF-DAB7-4F1B-892F-756C65F3F51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738C3B1C-4845-41B1-97D3-CA2F5CB87C3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0B86E97-A652-4A57-989C-9F88D50047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C6B0C-A556-454F-96BC-0CF0C000812C}" type="datetimeFigureOut">
              <a:rPr lang="ru-RU" smtClean="0"/>
              <a:t>08.07.2026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82B28D6-0AB0-4F9A-A857-9657D08747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27012B6-F2E2-4270-9A4B-523C7F268A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6DC657-1541-42A0-B31B-210D30C974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98703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A53ECD8-3CA5-4EEC-AA98-EAD2831A48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CB3E579-DC2F-410E-88BE-F8B5D4F2BA1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2B5A0EF-4314-4330-B9B5-9989EE4154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C6B0C-A556-454F-96BC-0CF0C000812C}" type="datetimeFigureOut">
              <a:rPr lang="ru-RU" smtClean="0"/>
              <a:t>08.07.2026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4275B61-D5E1-4F3F-9FCC-C28F693BEC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398B158-9BD5-49C8-B31E-7AC6C70619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6DC657-1541-42A0-B31B-210D30C974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50296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8E3B293-89A7-444C-B05F-098B38BE10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85E94219-2CCD-4D5F-AC6F-73F210A2128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FB92629-3AC8-41A0-8BBA-9ECB44CBEA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C6B0C-A556-454F-96BC-0CF0C000812C}" type="datetimeFigureOut">
              <a:rPr lang="ru-RU" smtClean="0"/>
              <a:t>08.07.2026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048430E-4AA7-4FE2-B4B3-589BD324BA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4FAA666-EFB4-4863-9AAA-3334D1F8F1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6DC657-1541-42A0-B31B-210D30C974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7865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4B07820-8DB1-4ADF-9FBC-3EF6A38582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0552467-139A-4919-8372-C839B45DE07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270DBC5F-EF23-43FA-8A9B-B0DD7EC00BE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29548B59-48CE-4949-8130-04A24D197D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C6B0C-A556-454F-96BC-0CF0C000812C}" type="datetimeFigureOut">
              <a:rPr lang="ru-RU" smtClean="0"/>
              <a:t>08.07.2026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09060DF2-6887-44B2-9BAA-10D71249D5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F133FC34-A88B-4B42-A0A2-E3ADE5949D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6DC657-1541-42A0-B31B-210D30C974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31144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73A4638-2F54-4CDF-B744-8CBFA3FFE6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D9BD39C1-B274-4D11-A08D-6D5C349D8EF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348F3B44-52D3-431F-9F06-5F7C21AFC5A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2875F3A9-6CA4-4376-B462-9442F4051CA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6720EF5F-7CF2-40BD-A175-5A1C736FB8A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45429A70-79B2-4480-B439-604CCA7926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C6B0C-A556-454F-96BC-0CF0C000812C}" type="datetimeFigureOut">
              <a:rPr lang="ru-RU" smtClean="0"/>
              <a:t>08.07.2026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186E6F12-6322-43A2-B1EF-DA399E0C42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AF3C170F-F945-426F-8370-4EFFC7BF60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6DC657-1541-42A0-B31B-210D30C974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92788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9299325-37D4-403B-AC54-7398D51C8E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4EDC7E0B-12DF-49F5-B57D-4A91C1BEC8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C6B0C-A556-454F-96BC-0CF0C000812C}" type="datetimeFigureOut">
              <a:rPr lang="ru-RU" smtClean="0"/>
              <a:t>08.07.2026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233B4FFE-5F62-479D-9985-225417D71E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006815A3-4574-4867-BFEE-C282456C4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6DC657-1541-42A0-B31B-210D30C974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03590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AAF6CC53-25CF-4DC7-B108-474BB3387B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C6B0C-A556-454F-96BC-0CF0C000812C}" type="datetimeFigureOut">
              <a:rPr lang="ru-RU" smtClean="0"/>
              <a:t>08.07.2026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3EFCF815-4745-41E9-8EEC-4CE682AFDD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39DC4ED2-26C3-47E2-96C0-9E40926B83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6DC657-1541-42A0-B31B-210D30C974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96569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99D8141-3DCA-4A50-B22F-31A81D2A21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3992AA1-D031-4EE9-9F6A-52B716C602B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CD2DF0A2-58EF-4C7D-AC21-8BD1229289E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87FB30AA-A68C-425E-BEA4-C44130FC6E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C6B0C-A556-454F-96BC-0CF0C000812C}" type="datetimeFigureOut">
              <a:rPr lang="ru-RU" smtClean="0"/>
              <a:t>08.07.2026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1C2399B8-1425-4680-84E6-C18F817AE2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3AAA245F-9A62-41C1-886F-23DF224DC7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6DC657-1541-42A0-B31B-210D30C974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66132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453687E-D12C-4397-8728-5164A95D2B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48D79508-B975-4D5B-839D-22AE3D2658D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93E71D84-F506-49B7-97BA-983B83B8F7E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E133C555-6235-4D3F-A6B2-38D7EE43FE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C6B0C-A556-454F-96BC-0CF0C000812C}" type="datetimeFigureOut">
              <a:rPr lang="ru-RU" smtClean="0"/>
              <a:t>08.07.2026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3A03FC2E-3AD4-48D6-A1FA-7353AA67FA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021E2DA3-78F8-402B-926F-1309F76F2F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6DC657-1541-42A0-B31B-210D30C974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29159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83C63F6-3F09-4788-ACF5-0BB501F214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2EBD7457-1FFD-4A75-9D75-051F375144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95C0301-7D7B-43EC-9492-63BCDCAE05A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3C6B0C-A556-454F-96BC-0CF0C000812C}" type="datetimeFigureOut">
              <a:rPr lang="ru-RU" smtClean="0"/>
              <a:t>08.07.2026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16CC4DA-53A3-4276-8D82-16802215D01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888AA82-25F4-4DD0-B376-C4117F989A5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6DC657-1541-42A0-B31B-210D30C974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97973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83C5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BFEC46E0-CCB8-4E3E-90FD-7824D49915C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1831" y="1609725"/>
            <a:ext cx="3867694" cy="97862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36517" y="2839817"/>
            <a:ext cx="10923375" cy="2174147"/>
          </a:xfrm>
          <a:prstGeom prst="rect">
            <a:avLst/>
          </a:prstGeom>
          <a:noFill/>
        </p:spPr>
        <p:txBody>
          <a:bodyPr wrap="square" lIns="35000" tIns="25000" rIns="35000" bIns="25000" anchor="t">
            <a:spAutoFit/>
          </a:bodyPr>
          <a:lstStyle/>
          <a:p>
            <a:pPr>
              <a:spcAft>
                <a:spcPts val="300"/>
              </a:spcAft>
            </a:pPr>
            <a:r>
              <a:rPr sz="2200" b="0" dirty="0" err="1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Техническое</a:t>
            </a:r>
            <a:r>
              <a:rPr sz="2200" b="0" dirty="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 </a:t>
            </a:r>
            <a:r>
              <a:rPr sz="2200" b="0" dirty="0" err="1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задание</a:t>
            </a:r>
            <a:r>
              <a:rPr sz="2200" b="0" dirty="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:</a:t>
            </a:r>
          </a:p>
          <a:p>
            <a:pPr>
              <a:spcAft>
                <a:spcPts val="300"/>
              </a:spcAft>
            </a:pPr>
            <a:endParaRPr lang="ru-RU" sz="2200" b="0" dirty="0">
              <a:solidFill>
                <a:srgbClr val="FFFFFF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pPr>
              <a:spcAft>
                <a:spcPts val="300"/>
              </a:spcAft>
            </a:pPr>
            <a:r>
              <a:rPr lang="ru-RU" sz="2200" dirty="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На выбор Партнера по созданию визуальной концепции, ее финальной реализации и концепции применения маскота для бренда </a:t>
            </a:r>
            <a:r>
              <a:rPr lang="en-US" sz="2200" dirty="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HUMO</a:t>
            </a:r>
            <a:r>
              <a:rPr lang="ru-RU" sz="2200" dirty="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.</a:t>
            </a:r>
          </a:p>
          <a:p>
            <a:pPr>
              <a:spcAft>
                <a:spcPts val="300"/>
              </a:spcAft>
            </a:pPr>
            <a:endParaRPr sz="2200" b="0" dirty="0">
              <a:solidFill>
                <a:srgbClr val="FFFFFF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pPr>
              <a:spcAft>
                <a:spcPts val="300"/>
              </a:spcAft>
            </a:pPr>
            <a:r>
              <a:rPr lang="ru-RU" sz="1800" b="0" i="1" dirty="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(в рамках общей трансформации бренда)</a:t>
            </a:r>
            <a:endParaRPr sz="1800" b="0" i="1" dirty="0">
              <a:solidFill>
                <a:srgbClr val="FFFFFF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447320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82880" y="247692"/>
            <a:ext cx="11267803" cy="461665"/>
          </a:xfrm>
          <a:prstGeom prst="rect">
            <a:avLst/>
          </a:prstGeom>
          <a:solidFill>
            <a:srgbClr val="183C54"/>
          </a:solidFill>
          <a:ln>
            <a:solidFill>
              <a:srgbClr val="183C5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5000" tIns="15000" rIns="50000" bIns="10000" rtlCol="0" anchor="ctr"/>
          <a:lstStyle/>
          <a:p>
            <a:pPr algn="l"/>
            <a:r>
              <a:rPr lang="ru-RU" dirty="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О Компании</a:t>
            </a:r>
            <a:endParaRPr dirty="0">
              <a:solidFill>
                <a:srgbClr val="FFFFFF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2880" y="1024128"/>
            <a:ext cx="11338560" cy="4313194"/>
          </a:xfrm>
          <a:prstGeom prst="rect">
            <a:avLst/>
          </a:prstGeom>
          <a:noFill/>
        </p:spPr>
        <p:txBody>
          <a:bodyPr wrap="square" lIns="35000" tIns="25000" rIns="35000" bIns="25000" anchor="t">
            <a:spAutoFit/>
          </a:bodyPr>
          <a:lstStyle/>
          <a:p>
            <a:pPr>
              <a:spcAft>
                <a:spcPts val="300"/>
              </a:spcAft>
            </a:pPr>
            <a:r>
              <a:rPr lang="en-US" b="1" dirty="0">
                <a:solidFill>
                  <a:srgbClr val="000000"/>
                </a:solidFill>
                <a:ea typeface="Microsoft YaHei" panose="020B0503020204020204" pitchFamily="34" charset="-122"/>
              </a:rPr>
              <a:t>HUMO – </a:t>
            </a:r>
            <a:r>
              <a:rPr lang="ru-RU" b="1" dirty="0">
                <a:solidFill>
                  <a:srgbClr val="000000"/>
                </a:solidFill>
                <a:ea typeface="Microsoft YaHei" panose="020B0503020204020204" pitchFamily="34" charset="-122"/>
              </a:rPr>
              <a:t>национальная платежная система Узбекистана</a:t>
            </a:r>
            <a:endParaRPr lang="en-US" b="1" dirty="0">
              <a:solidFill>
                <a:srgbClr val="000000"/>
              </a:solidFill>
              <a:ea typeface="Microsoft YaHei" panose="020B0503020204020204" pitchFamily="34" charset="-122"/>
            </a:endParaRPr>
          </a:p>
          <a:p>
            <a:pPr>
              <a:spcAft>
                <a:spcPts val="300"/>
              </a:spcAft>
            </a:pPr>
            <a:endParaRPr lang="en-US" b="1" dirty="0">
              <a:solidFill>
                <a:srgbClr val="000000"/>
              </a:solidFill>
              <a:ea typeface="Microsoft YaHei" panose="020B0503020204020204" pitchFamily="34" charset="-122"/>
            </a:endParaRPr>
          </a:p>
          <a:p>
            <a:pPr>
              <a:spcAft>
                <a:spcPts val="300"/>
              </a:spcAft>
            </a:pPr>
            <a:r>
              <a:rPr b="1" dirty="0" err="1">
                <a:solidFill>
                  <a:srgbClr val="000000"/>
                </a:solidFill>
                <a:ea typeface="Microsoft YaHei" panose="020B0503020204020204" pitchFamily="34" charset="-122"/>
              </a:rPr>
              <a:t>Предмет</a:t>
            </a:r>
            <a:r>
              <a:rPr b="1" dirty="0">
                <a:solidFill>
                  <a:srgbClr val="000000"/>
                </a:solidFill>
                <a:ea typeface="Microsoft YaHei" panose="020B0503020204020204" pitchFamily="34" charset="-122"/>
              </a:rPr>
              <a:t> </a:t>
            </a:r>
            <a:r>
              <a:rPr b="1" dirty="0" err="1">
                <a:solidFill>
                  <a:srgbClr val="000000"/>
                </a:solidFill>
                <a:ea typeface="Microsoft YaHei" panose="020B0503020204020204" pitchFamily="34" charset="-122"/>
              </a:rPr>
              <a:t>тендера</a:t>
            </a:r>
            <a:r>
              <a:rPr b="1" dirty="0">
                <a:solidFill>
                  <a:srgbClr val="000000"/>
                </a:solidFill>
                <a:ea typeface="Microsoft YaHei" panose="020B0503020204020204" pitchFamily="34" charset="-122"/>
              </a:rPr>
              <a:t>:</a:t>
            </a:r>
            <a:r>
              <a:rPr dirty="0">
                <a:solidFill>
                  <a:srgbClr val="000000"/>
                </a:solidFill>
                <a:ea typeface="Microsoft YaHei" panose="020B0503020204020204" pitchFamily="34" charset="-122"/>
              </a:rPr>
              <a:t> </a:t>
            </a:r>
            <a:endParaRPr lang="en-US" dirty="0">
              <a:solidFill>
                <a:srgbClr val="000000"/>
              </a:solidFill>
              <a:ea typeface="Microsoft YaHei" panose="020B0503020204020204" pitchFamily="34" charset="-122"/>
            </a:endParaRPr>
          </a:p>
          <a:p>
            <a:pPr>
              <a:spcAft>
                <a:spcPts val="300"/>
              </a:spcAft>
            </a:pPr>
            <a:r>
              <a:rPr lang="en-US" dirty="0">
                <a:solidFill>
                  <a:srgbClr val="000000"/>
                </a:solidFill>
                <a:ea typeface="Microsoft YaHei" panose="020B0503020204020204" pitchFamily="34" charset="-122"/>
              </a:rPr>
              <a:t>- </a:t>
            </a:r>
            <a:r>
              <a:rPr dirty="0" err="1">
                <a:solidFill>
                  <a:srgbClr val="000000"/>
                </a:solidFill>
                <a:ea typeface="Microsoft YaHei" panose="020B0503020204020204" pitchFamily="34" charset="-122"/>
              </a:rPr>
              <a:t>выбор</a:t>
            </a:r>
            <a:r>
              <a:rPr dirty="0">
                <a:solidFill>
                  <a:srgbClr val="000000"/>
                </a:solidFill>
                <a:ea typeface="Microsoft YaHei" panose="020B0503020204020204" pitchFamily="34" charset="-122"/>
              </a:rPr>
              <a:t> п</a:t>
            </a:r>
            <a:r>
              <a:rPr lang="ru-RU" dirty="0" err="1">
                <a:solidFill>
                  <a:srgbClr val="000000"/>
                </a:solidFill>
                <a:ea typeface="Microsoft YaHei" panose="020B0503020204020204" pitchFamily="34" charset="-122"/>
              </a:rPr>
              <a:t>артнера</a:t>
            </a:r>
            <a:r>
              <a:rPr dirty="0">
                <a:solidFill>
                  <a:srgbClr val="000000"/>
                </a:solidFill>
                <a:ea typeface="Microsoft YaHei" panose="020B0503020204020204" pitchFamily="34" charset="-122"/>
              </a:rPr>
              <a:t> </a:t>
            </a:r>
            <a:r>
              <a:rPr lang="ru-RU" dirty="0">
                <a:solidFill>
                  <a:srgbClr val="000000"/>
                </a:solidFill>
                <a:ea typeface="Microsoft YaHei" panose="020B0503020204020204" pitchFamily="34" charset="-122"/>
              </a:rPr>
              <a:t>по созданию визуальной концепции, ее финальной реализации и концепции применения маскота для бренда HUMO. Обязательно включая гайдлайн применения и передачи прав пользования.</a:t>
            </a:r>
          </a:p>
          <a:p>
            <a:pPr>
              <a:spcAft>
                <a:spcPts val="300"/>
              </a:spcAft>
            </a:pPr>
            <a:endParaRPr lang="en-US" dirty="0">
              <a:solidFill>
                <a:srgbClr val="000000"/>
              </a:solidFill>
              <a:ea typeface="Microsoft YaHei" panose="020B0503020204020204" pitchFamily="34" charset="-122"/>
            </a:endParaRPr>
          </a:p>
          <a:p>
            <a:pPr>
              <a:spcAft>
                <a:spcPts val="300"/>
              </a:spcAft>
            </a:pPr>
            <a:r>
              <a:rPr lang="ru-RU" b="1" dirty="0">
                <a:solidFill>
                  <a:srgbClr val="000000"/>
                </a:solidFill>
                <a:ea typeface="Microsoft YaHei" panose="020B0503020204020204" pitchFamily="34" charset="-122"/>
              </a:rPr>
              <a:t>Формат партнерства: </a:t>
            </a:r>
            <a:r>
              <a:rPr lang="ru-RU" dirty="0">
                <a:solidFill>
                  <a:srgbClr val="000000"/>
                </a:solidFill>
                <a:ea typeface="Microsoft YaHei" panose="020B0503020204020204" pitchFamily="34" charset="-122"/>
              </a:rPr>
              <a:t>проектная работа на основе долгосрочного контракта с исполнением всех категорий работ.</a:t>
            </a:r>
          </a:p>
          <a:p>
            <a:pPr>
              <a:spcAft>
                <a:spcPts val="300"/>
              </a:spcAft>
            </a:pPr>
            <a:endParaRPr lang="ru-RU" dirty="0">
              <a:solidFill>
                <a:srgbClr val="000000"/>
              </a:solidFill>
              <a:ea typeface="Microsoft YaHei" panose="020B0503020204020204" pitchFamily="34" charset="-122"/>
            </a:endParaRPr>
          </a:p>
          <a:p>
            <a:pPr>
              <a:spcAft>
                <a:spcPts val="300"/>
              </a:spcAft>
            </a:pPr>
            <a:r>
              <a:rPr lang="ru-RU" b="1" dirty="0">
                <a:solidFill>
                  <a:srgbClr val="000000"/>
                </a:solidFill>
                <a:ea typeface="Microsoft YaHei" panose="020B0503020204020204" pitchFamily="34" charset="-122"/>
              </a:rPr>
              <a:t>География: </a:t>
            </a:r>
            <a:r>
              <a:rPr lang="ru-RU" dirty="0">
                <a:solidFill>
                  <a:srgbClr val="000000"/>
                </a:solidFill>
                <a:ea typeface="Microsoft YaHei" panose="020B0503020204020204" pitchFamily="34" charset="-122"/>
              </a:rPr>
              <a:t>Узбекистан</a:t>
            </a:r>
          </a:p>
          <a:p>
            <a:pPr>
              <a:spcAft>
                <a:spcPts val="300"/>
              </a:spcAft>
            </a:pPr>
            <a:endParaRPr dirty="0">
              <a:solidFill>
                <a:srgbClr val="000000"/>
              </a:solidFill>
              <a:ea typeface="Microsoft YaHei" panose="020B0503020204020204" pitchFamily="34" charset="-122"/>
            </a:endParaRPr>
          </a:p>
          <a:p>
            <a:pPr>
              <a:spcAft>
                <a:spcPts val="300"/>
              </a:spcAft>
            </a:pPr>
            <a:r>
              <a:rPr lang="ru-RU" b="1" dirty="0">
                <a:solidFill>
                  <a:srgbClr val="000000"/>
                </a:solidFill>
                <a:ea typeface="Microsoft YaHei" panose="020B0503020204020204" pitchFamily="34" charset="-122"/>
              </a:rPr>
              <a:t>Ожидаемый уровень партнера: </a:t>
            </a:r>
            <a:r>
              <a:rPr lang="ru-RU" dirty="0">
                <a:solidFill>
                  <a:srgbClr val="000000"/>
                </a:solidFill>
                <a:ea typeface="Microsoft YaHei" panose="020B0503020204020204" pitchFamily="34" charset="-122"/>
              </a:rPr>
              <a:t>стратегическое бюро с уклоном на </a:t>
            </a:r>
            <a:r>
              <a:rPr lang="en-US" dirty="0">
                <a:solidFill>
                  <a:srgbClr val="000000"/>
                </a:solidFill>
                <a:ea typeface="Microsoft YaHei" panose="020B0503020204020204" pitchFamily="34" charset="-122"/>
              </a:rPr>
              <a:t>Brand development, creative, </a:t>
            </a:r>
            <a:r>
              <a:rPr lang="ru-RU" dirty="0">
                <a:solidFill>
                  <a:srgbClr val="000000"/>
                </a:solidFill>
                <a:ea typeface="Microsoft YaHei" panose="020B0503020204020204" pitchFamily="34" charset="-122"/>
              </a:rPr>
              <a:t>специальные проекты и </a:t>
            </a:r>
            <a:r>
              <a:rPr lang="en-US" dirty="0">
                <a:solidFill>
                  <a:srgbClr val="000000"/>
                </a:solidFill>
                <a:ea typeface="Microsoft YaHei" panose="020B0503020204020204" pitchFamily="34" charset="-122"/>
              </a:rPr>
              <a:t>events, production &amp; AI production. </a:t>
            </a:r>
            <a:r>
              <a:rPr lang="ru-RU" dirty="0">
                <a:solidFill>
                  <a:srgbClr val="000000"/>
                </a:solidFill>
                <a:ea typeface="Microsoft YaHei" panose="020B0503020204020204" pitchFamily="34" charset="-122"/>
              </a:rPr>
              <a:t>Подтвержденный опыт в разработке</a:t>
            </a:r>
            <a:r>
              <a:rPr lang="en-US" dirty="0">
                <a:solidFill>
                  <a:srgbClr val="000000"/>
                </a:solidFill>
                <a:ea typeface="Microsoft YaHei" panose="020B0503020204020204" pitchFamily="34" charset="-122"/>
              </a:rPr>
              <a:t> </a:t>
            </a:r>
            <a:r>
              <a:rPr lang="ru-RU" dirty="0">
                <a:solidFill>
                  <a:srgbClr val="000000"/>
                </a:solidFill>
                <a:ea typeface="Microsoft YaHei" panose="020B0503020204020204" pitchFamily="34" charset="-122"/>
              </a:rPr>
              <a:t>и внедрению маскота у различных брендов. Международный опыт обязателен.  </a:t>
            </a:r>
            <a:endParaRPr lang="en-US" dirty="0">
              <a:solidFill>
                <a:srgbClr val="000000"/>
              </a:solidFill>
              <a:ea typeface="Microsoft YaHei" panose="020B0503020204020204" pitchFamily="34" charset="-122"/>
            </a:endParaRPr>
          </a:p>
          <a:p>
            <a:pPr>
              <a:spcAft>
                <a:spcPts val="300"/>
              </a:spcAft>
            </a:pPr>
            <a:endParaRPr lang="en-US" dirty="0">
              <a:solidFill>
                <a:srgbClr val="000000"/>
              </a:solidFill>
              <a:ea typeface="Microsoft YaHe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210151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82074" y="343108"/>
            <a:ext cx="11267803" cy="461665"/>
          </a:xfrm>
          <a:prstGeom prst="rect">
            <a:avLst/>
          </a:prstGeom>
          <a:solidFill>
            <a:srgbClr val="183C54"/>
          </a:solidFill>
          <a:ln>
            <a:solidFill>
              <a:srgbClr val="183C5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5000" tIns="15000" rIns="50000" bIns="10000" rtlCol="0" anchor="ctr"/>
          <a:lstStyle/>
          <a:p>
            <a:pPr algn="l"/>
            <a:r>
              <a:rPr lang="ru-RU" dirty="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Проектный маркетинговый бриф</a:t>
            </a:r>
            <a:endParaRPr dirty="0">
              <a:solidFill>
                <a:srgbClr val="FFFFFF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2880" y="936667"/>
            <a:ext cx="11338560" cy="5627015"/>
          </a:xfrm>
          <a:prstGeom prst="rect">
            <a:avLst/>
          </a:prstGeom>
          <a:noFill/>
        </p:spPr>
        <p:txBody>
          <a:bodyPr wrap="square" lIns="35000" tIns="25000" rIns="35000" bIns="25000" anchor="t">
            <a:spAutoFit/>
          </a:bodyPr>
          <a:lstStyle/>
          <a:p>
            <a:r>
              <a:rPr lang="ru-RU" sz="1400" b="1" dirty="0">
                <a:solidFill>
                  <a:srgbClr val="000000"/>
                </a:solidFill>
                <a:ea typeface="Microsoft YaHei" panose="020B0503020204020204" pitchFamily="34" charset="-122"/>
              </a:rPr>
              <a:t>Маскот – технологичный канал коммуникации бренда </a:t>
            </a:r>
            <a:r>
              <a:rPr lang="en-US" sz="1400" b="1" dirty="0">
                <a:solidFill>
                  <a:srgbClr val="000000"/>
                </a:solidFill>
                <a:ea typeface="Microsoft YaHei" panose="020B0503020204020204" pitchFamily="34" charset="-122"/>
              </a:rPr>
              <a:t>HUMO</a:t>
            </a:r>
            <a:r>
              <a:rPr lang="ru-RU" sz="1400" b="1" dirty="0">
                <a:solidFill>
                  <a:srgbClr val="000000"/>
                </a:solidFill>
                <a:ea typeface="Microsoft YaHei" panose="020B0503020204020204" pitchFamily="34" charset="-122"/>
              </a:rPr>
              <a:t> (ранее не разрабатывался)</a:t>
            </a:r>
            <a:endParaRPr lang="ru-RU" sz="1400" dirty="0">
              <a:solidFill>
                <a:srgbClr val="000000"/>
              </a:solidFill>
              <a:ea typeface="Microsoft YaHei" panose="020B0503020204020204" pitchFamily="34" charset="-122"/>
            </a:endParaRPr>
          </a:p>
          <a:p>
            <a:r>
              <a:rPr lang="ru-RU" sz="1400" dirty="0">
                <a:solidFill>
                  <a:srgbClr val="000000"/>
                </a:solidFill>
                <a:ea typeface="Microsoft YaHei" panose="020B0503020204020204" pitchFamily="34" charset="-122"/>
              </a:rPr>
              <a:t>В рамках трансформации бренда нужен узнаваемый персонаж, который станет частью новой коммуникационной системы и поможет бренду говорить с пользователями живее и понятнее.</a:t>
            </a:r>
          </a:p>
          <a:p>
            <a:r>
              <a:rPr lang="ru-RU" sz="1400" dirty="0">
                <a:solidFill>
                  <a:srgbClr val="000000"/>
                </a:solidFill>
                <a:ea typeface="Microsoft YaHei" panose="020B0503020204020204" pitchFamily="34" charset="-122"/>
              </a:rPr>
              <a:t>Маскот должен работать не как отдельная иллюстрация, а как полноценный бренд-актив: сопровождать клиента в </a:t>
            </a:r>
            <a:r>
              <a:rPr lang="ru-RU" sz="1400" dirty="0" err="1">
                <a:solidFill>
                  <a:srgbClr val="000000"/>
                </a:solidFill>
                <a:ea typeface="Microsoft YaHei" panose="020B0503020204020204" pitchFamily="34" charset="-122"/>
              </a:rPr>
              <a:t>digital</a:t>
            </a:r>
            <a:r>
              <a:rPr lang="ru-RU" sz="1400" dirty="0">
                <a:solidFill>
                  <a:srgbClr val="000000"/>
                </a:solidFill>
                <a:ea typeface="Microsoft YaHei" panose="020B0503020204020204" pitchFamily="34" charset="-122"/>
              </a:rPr>
              <a:t>-каналах, приложении, банкоматах, социальных сетях, рекламных материалах, партнерских проектах, мероприятиях и </a:t>
            </a:r>
            <a:r>
              <a:rPr lang="ru-RU" sz="1400" dirty="0" err="1">
                <a:solidFill>
                  <a:srgbClr val="000000"/>
                </a:solidFill>
                <a:ea typeface="Microsoft YaHei" panose="020B0503020204020204" pitchFamily="34" charset="-122"/>
              </a:rPr>
              <a:t>мерче</a:t>
            </a:r>
            <a:r>
              <a:rPr lang="ru-RU" sz="1400" dirty="0">
                <a:solidFill>
                  <a:srgbClr val="000000"/>
                </a:solidFill>
                <a:ea typeface="Microsoft YaHei" panose="020B0503020204020204" pitchFamily="34" charset="-122"/>
              </a:rPr>
              <a:t>.</a:t>
            </a:r>
            <a:r>
              <a:rPr lang="en-US" sz="1400" dirty="0">
                <a:solidFill>
                  <a:srgbClr val="000000"/>
                </a:solidFill>
                <a:ea typeface="Microsoft YaHei" panose="020B0503020204020204" pitchFamily="34" charset="-122"/>
              </a:rPr>
              <a:t> </a:t>
            </a:r>
            <a:r>
              <a:rPr lang="ru-RU" sz="1400" dirty="0">
                <a:solidFill>
                  <a:srgbClr val="000000"/>
                </a:solidFill>
                <a:ea typeface="Microsoft YaHei" panose="020B0503020204020204" pitchFamily="34" charset="-122"/>
              </a:rPr>
              <a:t>Его задача – стать полезным технологичным помощником, подсказывать в пользовательских сценариях, усиливать эмоциональную связь.</a:t>
            </a:r>
          </a:p>
          <a:p>
            <a:pPr>
              <a:spcAft>
                <a:spcPts val="300"/>
              </a:spcAft>
            </a:pPr>
            <a:r>
              <a:rPr lang="ru-RU" sz="1400" b="1" dirty="0">
                <a:solidFill>
                  <a:srgbClr val="000000"/>
                </a:solidFill>
                <a:ea typeface="Microsoft YaHei" panose="020B0503020204020204" pitchFamily="34" charset="-122"/>
              </a:rPr>
              <a:t>Задачи:</a:t>
            </a:r>
          </a:p>
          <a:p>
            <a:pPr marL="342900" lvl="0" indent="-342900">
              <a:lnSpc>
                <a:spcPct val="107000"/>
              </a:lnSpc>
              <a:spcAft>
                <a:spcPts val="200"/>
              </a:spcAft>
              <a:buFont typeface="Symbol" panose="05050102010706020507" pitchFamily="18" charset="2"/>
              <a:buChar char=""/>
              <a:tabLst>
                <a:tab pos="228600" algn="l"/>
              </a:tabLst>
            </a:pPr>
            <a:r>
              <a:rPr lang="ru-RU" sz="1400" dirty="0">
                <a:solidFill>
                  <a:srgbClr val="000000"/>
                </a:solidFill>
                <a:ea typeface="Microsoft YaHei" panose="020B0503020204020204" pitchFamily="34" charset="-122"/>
              </a:rPr>
              <a:t>Анализ целевых аудиторий, конкурентной среды и существующих маскотов в смежных категориях(Узбекистан),</a:t>
            </a:r>
          </a:p>
          <a:p>
            <a:pPr marL="342900" lvl="0" indent="-342900">
              <a:lnSpc>
                <a:spcPct val="107000"/>
              </a:lnSpc>
              <a:spcAft>
                <a:spcPts val="200"/>
              </a:spcAft>
              <a:buFont typeface="Symbol" panose="05050102010706020507" pitchFamily="18" charset="2"/>
              <a:buChar char=""/>
              <a:tabLst>
                <a:tab pos="228600" algn="l"/>
              </a:tabLst>
            </a:pPr>
            <a:r>
              <a:rPr lang="ru-RU" sz="1400" dirty="0">
                <a:solidFill>
                  <a:srgbClr val="000000"/>
                </a:solidFill>
                <a:ea typeface="Microsoft YaHei" panose="020B0503020204020204" pitchFamily="34" charset="-122"/>
              </a:rPr>
              <a:t>Определение роли маскота в бренд-системе </a:t>
            </a:r>
            <a:r>
              <a:rPr lang="en-US" sz="1400" dirty="0">
                <a:solidFill>
                  <a:srgbClr val="000000"/>
                </a:solidFill>
                <a:ea typeface="Microsoft YaHei" panose="020B0503020204020204" pitchFamily="34" charset="-122"/>
              </a:rPr>
              <a:t>HUMO</a:t>
            </a:r>
            <a:r>
              <a:rPr lang="ru-RU" sz="1400" dirty="0">
                <a:solidFill>
                  <a:srgbClr val="000000"/>
                </a:solidFill>
                <a:ea typeface="Microsoft YaHei" panose="020B0503020204020204" pitchFamily="34" charset="-122"/>
              </a:rPr>
              <a:t>,</a:t>
            </a:r>
          </a:p>
          <a:p>
            <a:pPr marL="342900" lvl="0" indent="-342900">
              <a:lnSpc>
                <a:spcPct val="107000"/>
              </a:lnSpc>
              <a:spcAft>
                <a:spcPts val="200"/>
              </a:spcAft>
              <a:buFont typeface="Symbol" panose="05050102010706020507" pitchFamily="18" charset="2"/>
              <a:buChar char=""/>
              <a:tabLst>
                <a:tab pos="228600" algn="l"/>
              </a:tabLst>
            </a:pPr>
            <a:r>
              <a:rPr lang="ru-RU" sz="1400" dirty="0">
                <a:solidFill>
                  <a:srgbClr val="000000"/>
                </a:solidFill>
                <a:ea typeface="Microsoft YaHei" panose="020B0503020204020204" pitchFamily="34" charset="-122"/>
              </a:rPr>
              <a:t>Разработка от 3х разных концепции персонажа,</a:t>
            </a:r>
          </a:p>
          <a:p>
            <a:pPr marL="342900" lvl="0" indent="-342900">
              <a:lnSpc>
                <a:spcPct val="107000"/>
              </a:lnSpc>
              <a:spcAft>
                <a:spcPts val="200"/>
              </a:spcAft>
              <a:buFont typeface="Symbol" panose="05050102010706020507" pitchFamily="18" charset="2"/>
              <a:buChar char=""/>
              <a:tabLst>
                <a:tab pos="228600" algn="l"/>
              </a:tabLst>
            </a:pPr>
            <a:r>
              <a:rPr lang="ru-RU" sz="1400" dirty="0">
                <a:solidFill>
                  <a:srgbClr val="000000"/>
                </a:solidFill>
                <a:ea typeface="Microsoft YaHei" panose="020B0503020204020204" pitchFamily="34" charset="-122"/>
              </a:rPr>
              <a:t>Финализация выбранного образа маскота,</a:t>
            </a:r>
          </a:p>
          <a:p>
            <a:pPr marL="342900" lvl="0" indent="-342900">
              <a:lnSpc>
                <a:spcPct val="107000"/>
              </a:lnSpc>
              <a:spcAft>
                <a:spcPts val="200"/>
              </a:spcAft>
              <a:buFont typeface="Symbol" panose="05050102010706020507" pitchFamily="18" charset="2"/>
              <a:buChar char=""/>
              <a:tabLst>
                <a:tab pos="228600" algn="l"/>
              </a:tabLst>
            </a:pPr>
            <a:r>
              <a:rPr lang="ru-RU" sz="1400" dirty="0">
                <a:solidFill>
                  <a:srgbClr val="000000"/>
                </a:solidFill>
                <a:ea typeface="Microsoft YaHei" panose="020B0503020204020204" pitchFamily="34" charset="-122"/>
              </a:rPr>
              <a:t>Разработка системы взаимодействия с клиентом согласно представленных сценариев, с учетом набора эмоций, поз, мимики, пластики и поведения,</a:t>
            </a:r>
          </a:p>
          <a:p>
            <a:pPr marL="342900" lvl="0" indent="-342900">
              <a:lnSpc>
                <a:spcPct val="107000"/>
              </a:lnSpc>
              <a:spcAft>
                <a:spcPts val="200"/>
              </a:spcAft>
              <a:buFont typeface="Symbol" panose="05050102010706020507" pitchFamily="18" charset="2"/>
              <a:buChar char=""/>
              <a:tabLst>
                <a:tab pos="228600" algn="l"/>
              </a:tabLst>
            </a:pPr>
            <a:r>
              <a:rPr lang="ru-RU" sz="1400" dirty="0">
                <a:solidFill>
                  <a:srgbClr val="000000"/>
                </a:solidFill>
                <a:ea typeface="Microsoft YaHei" panose="020B0503020204020204" pitchFamily="34" charset="-122"/>
              </a:rPr>
              <a:t>Адаптация маскота под продуктовые каналы </a:t>
            </a:r>
            <a:r>
              <a:rPr lang="en-US" sz="1400" dirty="0">
                <a:solidFill>
                  <a:srgbClr val="000000"/>
                </a:solidFill>
                <a:ea typeface="Microsoft YaHei" panose="020B0503020204020204" pitchFamily="34" charset="-122"/>
              </a:rPr>
              <a:t>HUMO</a:t>
            </a:r>
            <a:r>
              <a:rPr lang="ru-RU" sz="1400" dirty="0">
                <a:solidFill>
                  <a:srgbClr val="000000"/>
                </a:solidFill>
                <a:ea typeface="Microsoft YaHei" panose="020B0503020204020204" pitchFamily="34" charset="-122"/>
              </a:rPr>
              <a:t>,</a:t>
            </a:r>
          </a:p>
          <a:p>
            <a:pPr marL="342900" lvl="0" indent="-342900">
              <a:lnSpc>
                <a:spcPct val="107000"/>
              </a:lnSpc>
              <a:spcAft>
                <a:spcPts val="200"/>
              </a:spcAft>
              <a:buFont typeface="Symbol" panose="05050102010706020507" pitchFamily="18" charset="2"/>
              <a:buChar char=""/>
              <a:tabLst>
                <a:tab pos="228600" algn="l"/>
              </a:tabLst>
            </a:pPr>
            <a:r>
              <a:rPr lang="ru-RU" sz="1400" dirty="0">
                <a:solidFill>
                  <a:srgbClr val="000000"/>
                </a:solidFill>
                <a:ea typeface="Microsoft YaHei" panose="020B0503020204020204" pitchFamily="34" charset="-122"/>
              </a:rPr>
              <a:t>Разработка финального гайда по использованию маскота;</a:t>
            </a:r>
          </a:p>
          <a:p>
            <a:pPr marL="342900" lvl="0" indent="-342900">
              <a:lnSpc>
                <a:spcPct val="107000"/>
              </a:lnSpc>
              <a:spcAft>
                <a:spcPts val="200"/>
              </a:spcAft>
              <a:buFont typeface="Symbol" panose="05050102010706020507" pitchFamily="18" charset="2"/>
              <a:buChar char=""/>
              <a:tabLst>
                <a:tab pos="228600" algn="l"/>
              </a:tabLst>
            </a:pPr>
            <a:r>
              <a:rPr lang="ru-RU" sz="1400" dirty="0">
                <a:solidFill>
                  <a:srgbClr val="000000"/>
                </a:solidFill>
                <a:ea typeface="Microsoft YaHei" panose="020B0503020204020204" pitchFamily="34" charset="-122"/>
              </a:rPr>
              <a:t>Передача всех исходных файлов и прав в </a:t>
            </a:r>
            <a:r>
              <a:rPr lang="en-US" sz="1400" dirty="0">
                <a:solidFill>
                  <a:srgbClr val="000000"/>
                </a:solidFill>
                <a:ea typeface="Microsoft YaHei" panose="020B0503020204020204" pitchFamily="34" charset="-122"/>
              </a:rPr>
              <a:t>HUMO</a:t>
            </a:r>
            <a:endParaRPr lang="ru-RU" sz="1400" dirty="0">
              <a:solidFill>
                <a:srgbClr val="000000"/>
              </a:solidFill>
              <a:ea typeface="Microsoft YaHei" panose="020B0503020204020204" pitchFamily="34" charset="-122"/>
            </a:endParaRPr>
          </a:p>
          <a:p>
            <a:pPr lvl="0">
              <a:lnSpc>
                <a:spcPct val="107000"/>
              </a:lnSpc>
              <a:spcAft>
                <a:spcPts val="200"/>
              </a:spcAft>
              <a:tabLst>
                <a:tab pos="228600" algn="l"/>
              </a:tabLst>
            </a:pPr>
            <a:r>
              <a:rPr lang="ru-RU" sz="1400" b="1" dirty="0">
                <a:solidFill>
                  <a:srgbClr val="000000"/>
                </a:solidFill>
                <a:ea typeface="Microsoft YaHei" panose="020B0503020204020204" pitchFamily="34" charset="-122"/>
              </a:rPr>
              <a:t>Отдельные задачи по </a:t>
            </a:r>
            <a:r>
              <a:rPr lang="ru-RU" sz="1400" b="1" dirty="0" err="1">
                <a:solidFill>
                  <a:srgbClr val="000000"/>
                </a:solidFill>
                <a:ea typeface="Microsoft YaHei" panose="020B0503020204020204" pitchFamily="34" charset="-122"/>
              </a:rPr>
              <a:t>вижуалу</a:t>
            </a:r>
            <a:r>
              <a:rPr lang="ru-RU" sz="1400" b="1" dirty="0">
                <a:solidFill>
                  <a:srgbClr val="000000"/>
                </a:solidFill>
                <a:ea typeface="Microsoft YaHei" panose="020B0503020204020204" pitchFamily="34" charset="-122"/>
              </a:rPr>
              <a:t>:</a:t>
            </a:r>
          </a:p>
          <a:p>
            <a:pPr marL="342900" lvl="0" indent="-342900">
              <a:lnSpc>
                <a:spcPct val="107000"/>
              </a:lnSpc>
              <a:spcAft>
                <a:spcPts val="200"/>
              </a:spcAft>
              <a:buFont typeface="Symbol" panose="05050102010706020507" pitchFamily="18" charset="2"/>
              <a:buChar char=""/>
              <a:tabLst>
                <a:tab pos="228600" algn="l"/>
              </a:tabLst>
            </a:pPr>
            <a:r>
              <a:rPr lang="ru-RU" sz="1400" dirty="0">
                <a:solidFill>
                  <a:srgbClr val="000000"/>
                </a:solidFill>
                <a:ea typeface="Microsoft YaHei" panose="020B0503020204020204" pitchFamily="34" charset="-122"/>
              </a:rPr>
              <a:t>Связь с брендом и техно-помощник</a:t>
            </a:r>
          </a:p>
          <a:p>
            <a:pPr marL="342900" lvl="0" indent="-342900">
              <a:lnSpc>
                <a:spcPct val="107000"/>
              </a:lnSpc>
              <a:spcAft>
                <a:spcPts val="200"/>
              </a:spcAft>
              <a:buFont typeface="Symbol" panose="05050102010706020507" pitchFamily="18" charset="2"/>
              <a:buChar char=""/>
              <a:tabLst>
                <a:tab pos="228600" algn="l"/>
              </a:tabLst>
            </a:pPr>
            <a:r>
              <a:rPr lang="ru-RU" sz="1400" dirty="0">
                <a:solidFill>
                  <a:srgbClr val="000000"/>
                </a:solidFill>
                <a:ea typeface="Microsoft YaHei" panose="020B0503020204020204" pitchFamily="34" charset="-122"/>
              </a:rPr>
              <a:t>Современный, приятный, позитивный и желанный образ,</a:t>
            </a:r>
          </a:p>
          <a:p>
            <a:pPr marL="342900" lvl="0" indent="-342900">
              <a:lnSpc>
                <a:spcPct val="107000"/>
              </a:lnSpc>
              <a:spcAft>
                <a:spcPts val="200"/>
              </a:spcAft>
              <a:buFont typeface="Symbol" panose="05050102010706020507" pitchFamily="18" charset="2"/>
              <a:buChar char=""/>
              <a:tabLst>
                <a:tab pos="228600" algn="l"/>
              </a:tabLst>
            </a:pPr>
            <a:r>
              <a:rPr lang="ru-RU" sz="1400" dirty="0">
                <a:solidFill>
                  <a:srgbClr val="000000"/>
                </a:solidFill>
                <a:ea typeface="Microsoft YaHei" panose="020B0503020204020204" pitchFamily="34" charset="-122"/>
              </a:rPr>
              <a:t>Отвечает полностью новому позиционированию бренда,</a:t>
            </a:r>
          </a:p>
          <a:p>
            <a:pPr marL="342900" lvl="0" indent="-342900">
              <a:lnSpc>
                <a:spcPct val="107000"/>
              </a:lnSpc>
              <a:spcAft>
                <a:spcPts val="200"/>
              </a:spcAft>
              <a:buFont typeface="Symbol" panose="05050102010706020507" pitchFamily="18" charset="2"/>
              <a:buChar char=""/>
              <a:tabLst>
                <a:tab pos="228600" algn="l"/>
              </a:tabLst>
            </a:pPr>
            <a:r>
              <a:rPr lang="ru-RU" sz="1400" dirty="0">
                <a:solidFill>
                  <a:srgbClr val="000000"/>
                </a:solidFill>
                <a:ea typeface="Microsoft YaHei" panose="020B0503020204020204" pitchFamily="34" charset="-122"/>
              </a:rPr>
              <a:t>Адаптивный под коммуникацию в разных продуктах бренда. </a:t>
            </a:r>
          </a:p>
          <a:p>
            <a:pPr>
              <a:spcAft>
                <a:spcPts val="300"/>
              </a:spcAft>
            </a:pPr>
            <a:r>
              <a:rPr lang="ru-RU" sz="1400" b="1" dirty="0">
                <a:solidFill>
                  <a:srgbClr val="000000"/>
                </a:solidFill>
                <a:ea typeface="Microsoft YaHei" panose="020B0503020204020204" pitchFamily="34" charset="-122"/>
              </a:rPr>
              <a:t>Основная целевая аудитория: </a:t>
            </a:r>
            <a:r>
              <a:rPr lang="en-US" sz="1400" dirty="0">
                <a:solidFill>
                  <a:srgbClr val="000000"/>
                </a:solidFill>
                <a:ea typeface="Microsoft YaHei" panose="020B0503020204020204" pitchFamily="34" charset="-122"/>
              </a:rPr>
              <a:t>B2C – </a:t>
            </a:r>
            <a:r>
              <a:rPr lang="ru-RU" sz="1400" dirty="0">
                <a:solidFill>
                  <a:srgbClr val="000000"/>
                </a:solidFill>
                <a:ea typeface="Microsoft YaHei" panose="020B0503020204020204" pitchFamily="34" charset="-122"/>
              </a:rPr>
              <a:t>конечные клиенты </a:t>
            </a:r>
            <a:r>
              <a:rPr lang="en-US" sz="1400" dirty="0">
                <a:solidFill>
                  <a:srgbClr val="000000"/>
                </a:solidFill>
                <a:ea typeface="Microsoft YaHei" panose="020B0503020204020204" pitchFamily="34" charset="-122"/>
              </a:rPr>
              <a:t>HUMO (</a:t>
            </a:r>
            <a:r>
              <a:rPr lang="ru-RU" sz="1400" dirty="0">
                <a:solidFill>
                  <a:srgbClr val="000000"/>
                </a:solidFill>
                <a:ea typeface="Microsoft YaHei" panose="020B0503020204020204" pitchFamily="34" charset="-122"/>
              </a:rPr>
              <a:t>банкоматы, продуктовые решения, карты)</a:t>
            </a:r>
          </a:p>
          <a:p>
            <a:pPr>
              <a:spcAft>
                <a:spcPts val="300"/>
              </a:spcAft>
            </a:pPr>
            <a:r>
              <a:rPr lang="ru-RU" sz="1400" dirty="0">
                <a:solidFill>
                  <a:srgbClr val="000000"/>
                </a:solidFill>
                <a:ea typeface="Microsoft YaHei" panose="020B0503020204020204" pitchFamily="34" charset="-122"/>
              </a:rPr>
              <a:t>                                                         </a:t>
            </a:r>
            <a:r>
              <a:rPr lang="en-US" sz="1400" dirty="0">
                <a:solidFill>
                  <a:srgbClr val="000000"/>
                </a:solidFill>
                <a:ea typeface="Microsoft YaHei" panose="020B0503020204020204" pitchFamily="34" charset="-122"/>
              </a:rPr>
              <a:t>B2B – </a:t>
            </a:r>
            <a:r>
              <a:rPr lang="ru-RU" sz="1400" dirty="0">
                <a:solidFill>
                  <a:srgbClr val="000000"/>
                </a:solidFill>
                <a:ea typeface="Microsoft YaHei" panose="020B0503020204020204" pitchFamily="34" charset="-122"/>
              </a:rPr>
              <a:t>банки (банкоматы, продуктовые помощники, карточные продукты) + </a:t>
            </a:r>
            <a:r>
              <a:rPr lang="ru-RU" sz="1400" dirty="0" err="1">
                <a:solidFill>
                  <a:srgbClr val="000000"/>
                </a:solidFill>
                <a:ea typeface="Microsoft YaHei" panose="020B0503020204020204" pitchFamily="34" charset="-122"/>
              </a:rPr>
              <a:t>мерчанты</a:t>
            </a:r>
            <a:endParaRPr lang="ru-RU" sz="1400" dirty="0">
              <a:solidFill>
                <a:srgbClr val="000000"/>
              </a:solidFill>
              <a:ea typeface="Microsoft YaHe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684687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82074" y="343108"/>
            <a:ext cx="11267803" cy="461665"/>
          </a:xfrm>
          <a:prstGeom prst="rect">
            <a:avLst/>
          </a:prstGeom>
          <a:solidFill>
            <a:srgbClr val="183C54"/>
          </a:solidFill>
          <a:ln>
            <a:solidFill>
              <a:srgbClr val="183C5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5000" tIns="15000" rIns="50000" bIns="10000" rtlCol="0" anchor="ctr"/>
          <a:lstStyle/>
          <a:p>
            <a:pPr algn="l"/>
            <a:r>
              <a:rPr lang="ru-RU" dirty="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ВАЖНО: что требуется от участника в рамках тендера</a:t>
            </a:r>
            <a:endParaRPr dirty="0">
              <a:solidFill>
                <a:srgbClr val="FFFFFF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B261C0B-234F-8B13-3D4D-32B5D2EB8962}"/>
              </a:ext>
            </a:extLst>
          </p:cNvPr>
          <p:cNvSpPr txBox="1"/>
          <p:nvPr/>
        </p:nvSpPr>
        <p:spPr>
          <a:xfrm>
            <a:off x="182074" y="952570"/>
            <a:ext cx="11338560" cy="5313468"/>
          </a:xfrm>
          <a:prstGeom prst="rect">
            <a:avLst/>
          </a:prstGeom>
          <a:noFill/>
        </p:spPr>
        <p:txBody>
          <a:bodyPr wrap="square" lIns="35000" tIns="25000" rIns="35000" bIns="25000" anchor="t">
            <a:spAutoFit/>
          </a:bodyPr>
          <a:lstStyle/>
          <a:p>
            <a:r>
              <a:rPr lang="ru-RU" b="1" dirty="0">
                <a:solidFill>
                  <a:srgbClr val="000000"/>
                </a:solidFill>
                <a:ea typeface="Microsoft YaHei" panose="020B0503020204020204" pitchFamily="34" charset="-122"/>
              </a:rPr>
              <a:t>1 этап:</a:t>
            </a:r>
          </a:p>
          <a:p>
            <a:endParaRPr lang="ru-RU" b="1" dirty="0">
              <a:solidFill>
                <a:srgbClr val="000000"/>
              </a:solidFill>
              <a:ea typeface="Microsoft YaHei" panose="020B0503020204020204" pitchFamily="34" charset="-122"/>
            </a:endParaRPr>
          </a:p>
          <a:p>
            <a:r>
              <a:rPr lang="ru-RU" dirty="0">
                <a:solidFill>
                  <a:schemeClr val="bg1"/>
                </a:solidFill>
                <a:ea typeface="Microsoft YaHei" panose="020B0503020204020204" pitchFamily="34" charset="-122"/>
              </a:rPr>
              <a:t> - </a:t>
            </a:r>
            <a:r>
              <a:rPr lang="ru-RU" dirty="0">
                <a:solidFill>
                  <a:schemeClr val="bg1"/>
                </a:solidFill>
                <a:highlight>
                  <a:srgbClr val="183C54"/>
                </a:highlight>
                <a:ea typeface="Microsoft YaHei" panose="020B0503020204020204" pitchFamily="34" charset="-122"/>
              </a:rPr>
              <a:t>предоставление портфолио по критериям: </a:t>
            </a:r>
            <a:r>
              <a:rPr lang="ru-RU" dirty="0">
                <a:solidFill>
                  <a:srgbClr val="000000"/>
                </a:solidFill>
                <a:ea typeface="Microsoft YaHei" panose="020B0503020204020204" pitchFamily="34" charset="-122"/>
              </a:rPr>
              <a:t>портфолио должно содержать описанный опыт компании, примеры работ, награды за проекты, опыт, включенных в проектную команду, сотрудников, описание понимания задачи от </a:t>
            </a:r>
            <a:r>
              <a:rPr lang="en-US" dirty="0">
                <a:solidFill>
                  <a:srgbClr val="000000"/>
                </a:solidFill>
                <a:ea typeface="Microsoft YaHei" panose="020B0503020204020204" pitchFamily="34" charset="-122"/>
              </a:rPr>
              <a:t>HUMO</a:t>
            </a:r>
            <a:r>
              <a:rPr lang="ru-RU" dirty="0">
                <a:solidFill>
                  <a:srgbClr val="000000"/>
                </a:solidFill>
                <a:ea typeface="Microsoft YaHei" panose="020B0503020204020204" pitchFamily="34" charset="-122"/>
              </a:rPr>
              <a:t>, этапы работы с </a:t>
            </a:r>
            <a:r>
              <a:rPr lang="en-US" dirty="0">
                <a:solidFill>
                  <a:srgbClr val="000000"/>
                </a:solidFill>
                <a:ea typeface="Microsoft YaHei" panose="020B0503020204020204" pitchFamily="34" charset="-122"/>
              </a:rPr>
              <a:t>HUMO</a:t>
            </a:r>
            <a:r>
              <a:rPr lang="ru-RU" dirty="0">
                <a:solidFill>
                  <a:srgbClr val="000000"/>
                </a:solidFill>
                <a:ea typeface="Microsoft YaHei" panose="020B0503020204020204" pitchFamily="34" charset="-122"/>
              </a:rPr>
              <a:t> по брифу, сроки реализации. </a:t>
            </a:r>
          </a:p>
          <a:p>
            <a:endParaRPr lang="ru-RU" dirty="0">
              <a:solidFill>
                <a:srgbClr val="000000"/>
              </a:solidFill>
              <a:ea typeface="Microsoft YaHei" panose="020B0503020204020204" pitchFamily="34" charset="-122"/>
            </a:endParaRPr>
          </a:p>
          <a:p>
            <a:r>
              <a:rPr lang="ru-RU" b="1" dirty="0">
                <a:solidFill>
                  <a:srgbClr val="000000"/>
                </a:solidFill>
                <a:ea typeface="Microsoft YaHei" panose="020B0503020204020204" pitchFamily="34" charset="-122"/>
              </a:rPr>
              <a:t>2 этап: </a:t>
            </a:r>
          </a:p>
          <a:p>
            <a:endParaRPr lang="ru-RU" b="1" dirty="0">
              <a:solidFill>
                <a:srgbClr val="000000"/>
              </a:solidFill>
              <a:ea typeface="Microsoft YaHei" panose="020B0503020204020204" pitchFamily="34" charset="-122"/>
            </a:endParaRPr>
          </a:p>
          <a:p>
            <a:r>
              <a:rPr lang="ru-RU" dirty="0">
                <a:solidFill>
                  <a:schemeClr val="bg1"/>
                </a:solidFill>
                <a:ea typeface="Microsoft YaHei" panose="020B0503020204020204" pitchFamily="34" charset="-122"/>
              </a:rPr>
              <a:t> - </a:t>
            </a:r>
            <a:r>
              <a:rPr lang="ru-RU" dirty="0">
                <a:solidFill>
                  <a:schemeClr val="bg1"/>
                </a:solidFill>
                <a:highlight>
                  <a:srgbClr val="183C54"/>
                </a:highlight>
                <a:ea typeface="Microsoft YaHei" panose="020B0503020204020204" pitchFamily="34" charset="-122"/>
              </a:rPr>
              <a:t>ценовое предложение: </a:t>
            </a:r>
            <a:r>
              <a:rPr lang="ru-RU" dirty="0">
                <a:solidFill>
                  <a:srgbClr val="000000"/>
                </a:solidFill>
                <a:ea typeface="Microsoft YaHei" panose="020B0503020204020204" pitchFamily="34" charset="-122"/>
              </a:rPr>
              <a:t>предоставление сметы – заполненного шаблона от </a:t>
            </a:r>
            <a:r>
              <a:rPr lang="en-US" dirty="0">
                <a:solidFill>
                  <a:srgbClr val="000000"/>
                </a:solidFill>
                <a:ea typeface="Microsoft YaHei" panose="020B0503020204020204" pitchFamily="34" charset="-122"/>
              </a:rPr>
              <a:t>HUMO</a:t>
            </a:r>
            <a:r>
              <a:rPr lang="ru-RU" dirty="0">
                <a:solidFill>
                  <a:srgbClr val="000000"/>
                </a:solidFill>
                <a:ea typeface="Microsoft YaHei" panose="020B0503020204020204" pitchFamily="34" charset="-122"/>
              </a:rPr>
              <a:t> с включенными рекомендациями по этапам работ (если имеются).</a:t>
            </a:r>
          </a:p>
          <a:p>
            <a:endParaRPr lang="ru-RU" dirty="0">
              <a:solidFill>
                <a:srgbClr val="000000"/>
              </a:solidFill>
              <a:ea typeface="Microsoft YaHei" panose="020B0503020204020204" pitchFamily="34" charset="-122"/>
            </a:endParaRPr>
          </a:p>
          <a:p>
            <a:r>
              <a:rPr lang="ru-RU" b="1" dirty="0">
                <a:solidFill>
                  <a:srgbClr val="000000"/>
                </a:solidFill>
                <a:ea typeface="Microsoft YaHei" panose="020B0503020204020204" pitchFamily="34" charset="-122"/>
              </a:rPr>
              <a:t>3 этап: </a:t>
            </a:r>
          </a:p>
          <a:p>
            <a:endParaRPr lang="ru-RU" b="1" dirty="0">
              <a:solidFill>
                <a:srgbClr val="000000"/>
              </a:solidFill>
              <a:ea typeface="Microsoft YaHei" panose="020B0503020204020204" pitchFamily="34" charset="-122"/>
            </a:endParaRPr>
          </a:p>
          <a:p>
            <a:r>
              <a:rPr lang="ru-RU" dirty="0">
                <a:solidFill>
                  <a:schemeClr val="bg1"/>
                </a:solidFill>
                <a:ea typeface="Microsoft YaHei" panose="020B0503020204020204" pitchFamily="34" charset="-122"/>
              </a:rPr>
              <a:t> - </a:t>
            </a:r>
            <a:r>
              <a:rPr lang="ru-RU" dirty="0">
                <a:solidFill>
                  <a:schemeClr val="bg1"/>
                </a:solidFill>
                <a:highlight>
                  <a:srgbClr val="183C54"/>
                </a:highlight>
                <a:ea typeface="Microsoft YaHei" panose="020B0503020204020204" pitchFamily="34" charset="-122"/>
              </a:rPr>
              <a:t>торги: </a:t>
            </a:r>
            <a:r>
              <a:rPr lang="ru-RU" dirty="0">
                <a:solidFill>
                  <a:srgbClr val="000000"/>
                </a:solidFill>
                <a:ea typeface="Microsoft YaHei" panose="020B0503020204020204" pitchFamily="34" charset="-122"/>
              </a:rPr>
              <a:t> предоставление скидки, условий оплаты, предоставление шаблонов </a:t>
            </a:r>
            <a:r>
              <a:rPr lang="en-US" dirty="0">
                <a:solidFill>
                  <a:srgbClr val="000000"/>
                </a:solidFill>
                <a:ea typeface="Microsoft YaHei" panose="020B0503020204020204" pitchFamily="34" charset="-122"/>
              </a:rPr>
              <a:t>NDA, </a:t>
            </a:r>
            <a:r>
              <a:rPr lang="ru-RU" dirty="0">
                <a:solidFill>
                  <a:srgbClr val="000000"/>
                </a:solidFill>
                <a:ea typeface="Microsoft YaHei" panose="020B0503020204020204" pitchFamily="34" charset="-122"/>
              </a:rPr>
              <a:t>договоров, соглашений.</a:t>
            </a:r>
          </a:p>
          <a:p>
            <a:endParaRPr lang="ru-RU" dirty="0">
              <a:solidFill>
                <a:srgbClr val="000000"/>
              </a:solidFill>
              <a:ea typeface="Microsoft YaHei" panose="020B0503020204020204" pitchFamily="34" charset="-122"/>
            </a:endParaRPr>
          </a:p>
          <a:p>
            <a:r>
              <a:rPr lang="ru-RU" b="1" dirty="0">
                <a:solidFill>
                  <a:srgbClr val="000000"/>
                </a:solidFill>
                <a:ea typeface="Microsoft YaHei" panose="020B0503020204020204" pitchFamily="34" charset="-122"/>
              </a:rPr>
              <a:t>4 этап: </a:t>
            </a:r>
          </a:p>
          <a:p>
            <a:endParaRPr lang="ru-RU" b="1" dirty="0">
              <a:solidFill>
                <a:srgbClr val="000000"/>
              </a:solidFill>
              <a:ea typeface="Microsoft YaHei" panose="020B0503020204020204" pitchFamily="34" charset="-122"/>
            </a:endParaRPr>
          </a:p>
          <a:p>
            <a:r>
              <a:rPr lang="ru-RU" dirty="0">
                <a:solidFill>
                  <a:schemeClr val="bg1"/>
                </a:solidFill>
                <a:ea typeface="Microsoft YaHei" panose="020B0503020204020204" pitchFamily="34" charset="-122"/>
              </a:rPr>
              <a:t> - </a:t>
            </a:r>
            <a:r>
              <a:rPr lang="ru-RU" dirty="0">
                <a:solidFill>
                  <a:schemeClr val="bg1"/>
                </a:solidFill>
                <a:highlight>
                  <a:srgbClr val="183C54"/>
                </a:highlight>
                <a:ea typeface="Microsoft YaHei" panose="020B0503020204020204" pitchFamily="34" charset="-122"/>
              </a:rPr>
              <a:t>финализация итогов: </a:t>
            </a:r>
            <a:r>
              <a:rPr lang="ru-RU" dirty="0">
                <a:solidFill>
                  <a:srgbClr val="000000"/>
                </a:solidFill>
                <a:ea typeface="Microsoft YaHei" panose="020B0503020204020204" pitchFamily="34" charset="-122"/>
              </a:rPr>
              <a:t> предоставление финальной скидки, выбор победителя и согласие к старту проекта.</a:t>
            </a:r>
          </a:p>
          <a:p>
            <a:endParaRPr lang="ru-RU" dirty="0">
              <a:solidFill>
                <a:srgbClr val="000000"/>
              </a:solidFill>
              <a:ea typeface="Microsoft YaHe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72463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82074" y="343108"/>
            <a:ext cx="11267803" cy="461665"/>
          </a:xfrm>
          <a:prstGeom prst="rect">
            <a:avLst/>
          </a:prstGeom>
          <a:solidFill>
            <a:srgbClr val="183C54"/>
          </a:solidFill>
          <a:ln>
            <a:solidFill>
              <a:srgbClr val="183C5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5000" tIns="15000" rIns="50000" bIns="10000" rtlCol="0" anchor="ctr"/>
          <a:lstStyle/>
          <a:p>
            <a:pPr algn="l"/>
            <a:r>
              <a:rPr lang="ru-RU" dirty="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Взаимодействие при трансформации бренда </a:t>
            </a:r>
            <a:endParaRPr dirty="0">
              <a:solidFill>
                <a:srgbClr val="FFFFFF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1194CDD-7CE8-BBC4-08F7-D78A532B2352}"/>
              </a:ext>
            </a:extLst>
          </p:cNvPr>
          <p:cNvSpPr txBox="1"/>
          <p:nvPr/>
        </p:nvSpPr>
        <p:spPr>
          <a:xfrm>
            <a:off x="267461" y="1198061"/>
            <a:ext cx="11182415" cy="17927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0000"/>
                </a:solidFill>
                <a:ea typeface="Microsoft YaHei" panose="020B0503020204020204" pitchFamily="34" charset="-122"/>
              </a:rPr>
              <a:t>Разработка маскота должна идти в синхронизации с командой HUMO и бренд-стратегами, которые работают над ребрендингом. </a:t>
            </a:r>
          </a:p>
          <a:p>
            <a:endParaRPr lang="en-US" dirty="0">
              <a:solidFill>
                <a:srgbClr val="000000"/>
              </a:solidFill>
              <a:ea typeface="Microsoft YaHei" panose="020B0503020204020204" pitchFamily="34" charset="-122"/>
            </a:endParaRPr>
          </a:p>
          <a:p>
            <a:pPr>
              <a:spcAft>
                <a:spcPts val="300"/>
              </a:spcAft>
            </a:pPr>
            <a:r>
              <a:rPr lang="ru-RU" dirty="0">
                <a:solidFill>
                  <a:srgbClr val="000000"/>
                </a:solidFill>
                <a:ea typeface="Microsoft YaHei" panose="020B0503020204020204" pitchFamily="34" charset="-122"/>
              </a:rPr>
              <a:t>При этом, если часть материалов по ребрендингу на момент старта еще не финализирована, партнер работает с актуальными гипотезами.</a:t>
            </a:r>
          </a:p>
          <a:p>
            <a:endParaRPr lang="ru-RU" dirty="0">
              <a:solidFill>
                <a:srgbClr val="000000"/>
              </a:solidFill>
              <a:ea typeface="Microsoft YaHe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258316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82074" y="343108"/>
            <a:ext cx="11267803" cy="461665"/>
          </a:xfrm>
          <a:prstGeom prst="rect">
            <a:avLst/>
          </a:prstGeom>
          <a:solidFill>
            <a:srgbClr val="183C54"/>
          </a:solidFill>
          <a:ln>
            <a:solidFill>
              <a:srgbClr val="183C5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5000" tIns="15000" rIns="50000" bIns="10000" rtlCol="0" anchor="ctr"/>
          <a:lstStyle/>
          <a:p>
            <a:pPr algn="l"/>
            <a:r>
              <a:rPr lang="ru-RU" dirty="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Материалы для оценки</a:t>
            </a:r>
            <a:endParaRPr dirty="0">
              <a:solidFill>
                <a:srgbClr val="FFFFFF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1194CDD-7CE8-BBC4-08F7-D78A532B2352}"/>
              </a:ext>
            </a:extLst>
          </p:cNvPr>
          <p:cNvSpPr txBox="1"/>
          <p:nvPr/>
        </p:nvSpPr>
        <p:spPr>
          <a:xfrm>
            <a:off x="267461" y="1198061"/>
            <a:ext cx="11182415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AutoNum type="arabicPeriod"/>
            </a:pPr>
            <a:r>
              <a:rPr lang="ru-RU" dirty="0">
                <a:solidFill>
                  <a:srgbClr val="000000"/>
                </a:solidFill>
                <a:ea typeface="Microsoft YaHei" panose="020B0503020204020204" pitchFamily="34" charset="-122"/>
              </a:rPr>
              <a:t>Портфолио – предоставить в отдельном документе с ссылками на проекты и описанием команды, достижениями.</a:t>
            </a:r>
          </a:p>
          <a:p>
            <a:pPr marL="342900" indent="-342900">
              <a:buAutoNum type="arabicPeriod"/>
            </a:pPr>
            <a:endParaRPr lang="ru-RU" dirty="0">
              <a:solidFill>
                <a:srgbClr val="000000"/>
              </a:solidFill>
              <a:ea typeface="Microsoft YaHei" panose="020B0503020204020204" pitchFamily="34" charset="-122"/>
            </a:endParaRPr>
          </a:p>
          <a:p>
            <a:pPr marL="342900" indent="-342900">
              <a:buAutoNum type="arabicPeriod"/>
            </a:pPr>
            <a:r>
              <a:rPr lang="ru-RU" dirty="0">
                <a:solidFill>
                  <a:srgbClr val="000000"/>
                </a:solidFill>
                <a:ea typeface="Microsoft YaHei" panose="020B0503020204020204" pitchFamily="34" charset="-122"/>
              </a:rPr>
              <a:t>Коммерческое предложение – заполнить наименования работ + дополнить при необходимости. Предоставляется в отдельном файле.</a:t>
            </a:r>
          </a:p>
          <a:p>
            <a:pPr marL="342900" indent="-342900">
              <a:buAutoNum type="arabicPeriod"/>
            </a:pPr>
            <a:endParaRPr lang="ru-RU" dirty="0">
              <a:solidFill>
                <a:srgbClr val="000000"/>
              </a:solidFill>
              <a:ea typeface="Microsoft YaHei" panose="020B0503020204020204" pitchFamily="34" charset="-122"/>
            </a:endParaRPr>
          </a:p>
          <a:p>
            <a:endParaRPr lang="ru-RU" dirty="0">
              <a:solidFill>
                <a:srgbClr val="000000"/>
              </a:solidFill>
              <a:ea typeface="Microsoft YaHei" panose="020B0503020204020204" pitchFamily="34" charset="-122"/>
            </a:endParaRPr>
          </a:p>
          <a:p>
            <a:endParaRPr lang="ru-RU" dirty="0">
              <a:solidFill>
                <a:srgbClr val="000000"/>
              </a:solidFill>
              <a:ea typeface="Microsoft YaHe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124073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82074" y="343108"/>
            <a:ext cx="11267803" cy="461665"/>
          </a:xfrm>
          <a:prstGeom prst="rect">
            <a:avLst/>
          </a:prstGeom>
          <a:solidFill>
            <a:srgbClr val="183C54"/>
          </a:solidFill>
          <a:ln>
            <a:solidFill>
              <a:srgbClr val="183C5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5000" tIns="15000" rIns="50000" bIns="10000" rtlCol="0" anchor="ctr"/>
          <a:lstStyle/>
          <a:p>
            <a:pPr algn="l"/>
            <a:r>
              <a:rPr lang="ru-RU" dirty="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Контактное лицо, Закупочный департамент </a:t>
            </a:r>
            <a:r>
              <a:rPr lang="en-US" dirty="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HUMO</a:t>
            </a:r>
            <a:endParaRPr dirty="0">
              <a:solidFill>
                <a:srgbClr val="FFFFFF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2880" y="1024128"/>
            <a:ext cx="11338560" cy="1589371"/>
          </a:xfrm>
          <a:prstGeom prst="rect">
            <a:avLst/>
          </a:prstGeom>
          <a:noFill/>
        </p:spPr>
        <p:txBody>
          <a:bodyPr wrap="square" lIns="35000" tIns="25000" rIns="35000" bIns="25000" anchor="t">
            <a:spAutoFit/>
          </a:bodyPr>
          <a:lstStyle/>
          <a:p>
            <a:pPr>
              <a:spcAft>
                <a:spcPts val="300"/>
              </a:spcAft>
            </a:pPr>
            <a:r>
              <a:rPr dirty="0" err="1">
                <a:solidFill>
                  <a:srgbClr val="000000"/>
                </a:solidFill>
                <a:ea typeface="Microsoft YaHei" panose="020B0503020204020204" pitchFamily="34" charset="-122"/>
              </a:rPr>
              <a:t>Контакты</a:t>
            </a:r>
            <a:r>
              <a:rPr dirty="0">
                <a:solidFill>
                  <a:srgbClr val="000000"/>
                </a:solidFill>
                <a:ea typeface="Microsoft YaHei" panose="020B0503020204020204" pitchFamily="34" charset="-122"/>
              </a:rPr>
              <a:t>:</a:t>
            </a:r>
          </a:p>
          <a:p>
            <a:pPr>
              <a:spcAft>
                <a:spcPts val="300"/>
              </a:spcAft>
            </a:pPr>
            <a:r>
              <a:rPr dirty="0" err="1">
                <a:solidFill>
                  <a:srgbClr val="000000"/>
                </a:solidFill>
                <a:ea typeface="Microsoft YaHei" panose="020B0503020204020204" pitchFamily="34" charset="-122"/>
              </a:rPr>
              <a:t>Баходиров</a:t>
            </a:r>
            <a:r>
              <a:rPr dirty="0">
                <a:solidFill>
                  <a:srgbClr val="000000"/>
                </a:solidFill>
                <a:ea typeface="Microsoft YaHei" panose="020B0503020204020204" pitchFamily="34" charset="-122"/>
              </a:rPr>
              <a:t> М.</a:t>
            </a:r>
          </a:p>
          <a:p>
            <a:pPr>
              <a:spcAft>
                <a:spcPts val="300"/>
              </a:spcAft>
            </a:pPr>
            <a:r>
              <a:rPr dirty="0" err="1">
                <a:solidFill>
                  <a:srgbClr val="000000"/>
                </a:solidFill>
                <a:ea typeface="Microsoft YaHei" panose="020B0503020204020204" pitchFamily="34" charset="-122"/>
              </a:rPr>
              <a:t>Ведущий</a:t>
            </a:r>
            <a:r>
              <a:rPr dirty="0">
                <a:solidFill>
                  <a:srgbClr val="000000"/>
                </a:solidFill>
                <a:ea typeface="Microsoft YaHei" panose="020B0503020204020204" pitchFamily="34" charset="-122"/>
              </a:rPr>
              <a:t> </a:t>
            </a:r>
            <a:r>
              <a:rPr dirty="0" err="1">
                <a:solidFill>
                  <a:srgbClr val="000000"/>
                </a:solidFill>
                <a:ea typeface="Microsoft YaHei" panose="020B0503020204020204" pitchFamily="34" charset="-122"/>
              </a:rPr>
              <a:t>специалист</a:t>
            </a:r>
            <a:r>
              <a:rPr dirty="0">
                <a:solidFill>
                  <a:srgbClr val="000000"/>
                </a:solidFill>
                <a:ea typeface="Microsoft YaHei" panose="020B0503020204020204" pitchFamily="34" charset="-122"/>
              </a:rPr>
              <a:t> </a:t>
            </a:r>
            <a:r>
              <a:rPr dirty="0" err="1">
                <a:solidFill>
                  <a:srgbClr val="000000"/>
                </a:solidFill>
                <a:ea typeface="Microsoft YaHei" panose="020B0503020204020204" pitchFamily="34" charset="-122"/>
              </a:rPr>
              <a:t>отдела</a:t>
            </a:r>
            <a:r>
              <a:rPr dirty="0">
                <a:solidFill>
                  <a:srgbClr val="000000"/>
                </a:solidFill>
                <a:ea typeface="Microsoft YaHei" panose="020B0503020204020204" pitchFamily="34" charset="-122"/>
              </a:rPr>
              <a:t> </a:t>
            </a:r>
            <a:r>
              <a:rPr dirty="0" err="1">
                <a:solidFill>
                  <a:srgbClr val="000000"/>
                </a:solidFill>
                <a:ea typeface="Microsoft YaHei" panose="020B0503020204020204" pitchFamily="34" charset="-122"/>
              </a:rPr>
              <a:t>по</a:t>
            </a:r>
            <a:r>
              <a:rPr dirty="0">
                <a:solidFill>
                  <a:srgbClr val="000000"/>
                </a:solidFill>
                <a:ea typeface="Microsoft YaHei" panose="020B0503020204020204" pitchFamily="34" charset="-122"/>
              </a:rPr>
              <a:t> </a:t>
            </a:r>
            <a:r>
              <a:rPr dirty="0" err="1">
                <a:solidFill>
                  <a:srgbClr val="000000"/>
                </a:solidFill>
                <a:ea typeface="Microsoft YaHei" panose="020B0503020204020204" pitchFamily="34" charset="-122"/>
              </a:rPr>
              <a:t>закупкам</a:t>
            </a:r>
            <a:endParaRPr dirty="0">
              <a:solidFill>
                <a:srgbClr val="000000"/>
              </a:solidFill>
              <a:ea typeface="Microsoft YaHei" panose="020B0503020204020204" pitchFamily="34" charset="-122"/>
            </a:endParaRPr>
          </a:p>
          <a:p>
            <a:pPr>
              <a:spcAft>
                <a:spcPts val="300"/>
              </a:spcAft>
            </a:pPr>
            <a:r>
              <a:rPr dirty="0">
                <a:solidFill>
                  <a:srgbClr val="000000"/>
                </a:solidFill>
                <a:ea typeface="Microsoft YaHei" panose="020B0503020204020204" pitchFamily="34" charset="-122"/>
              </a:rPr>
              <a:t>+998 78 113 24 07 / 7733</a:t>
            </a:r>
          </a:p>
          <a:p>
            <a:pPr>
              <a:spcAft>
                <a:spcPts val="300"/>
              </a:spcAft>
            </a:pPr>
            <a:r>
              <a:rPr dirty="0">
                <a:solidFill>
                  <a:srgbClr val="000000"/>
                </a:solidFill>
                <a:ea typeface="Microsoft YaHei" panose="020B0503020204020204" pitchFamily="34" charset="-122"/>
              </a:rPr>
              <a:t>tender@nmpc.uz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6259</TotalTime>
  <Words>592</Words>
  <Application>Microsoft Office PowerPoint</Application>
  <PresentationFormat>Широкоэкранный</PresentationFormat>
  <Paragraphs>67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3" baseType="lpstr">
      <vt:lpstr>Microsoft YaHei</vt:lpstr>
      <vt:lpstr>Arial</vt:lpstr>
      <vt:lpstr>Calibri</vt:lpstr>
      <vt:lpstr>Calibri Light</vt:lpstr>
      <vt:lpstr>Symbol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Mariya Stroeva</dc:creator>
  <cp:lastModifiedBy>Mariya Stroeva</cp:lastModifiedBy>
  <cp:revision>123</cp:revision>
  <dcterms:created xsi:type="dcterms:W3CDTF">2026-01-12T08:41:02Z</dcterms:created>
  <dcterms:modified xsi:type="dcterms:W3CDTF">2026-07-10T05:24:37Z</dcterms:modified>
</cp:coreProperties>
</file>